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6" r:id="rId3"/>
    <p:sldId id="296" r:id="rId4"/>
    <p:sldId id="288" r:id="rId5"/>
    <p:sldId id="301" r:id="rId6"/>
    <p:sldId id="266" r:id="rId7"/>
    <p:sldId id="295" r:id="rId8"/>
    <p:sldId id="272" r:id="rId9"/>
    <p:sldId id="285" r:id="rId10"/>
    <p:sldId id="300" r:id="rId11"/>
    <p:sldId id="268" r:id="rId12"/>
    <p:sldId id="287" r:id="rId13"/>
    <p:sldId id="276" r:id="rId14"/>
    <p:sldId id="298" r:id="rId15"/>
    <p:sldId id="299" r:id="rId16"/>
    <p:sldId id="273" r:id="rId17"/>
    <p:sldId id="278" r:id="rId18"/>
    <p:sldId id="280" r:id="rId19"/>
    <p:sldId id="279" r:id="rId20"/>
    <p:sldId id="283" r:id="rId21"/>
    <p:sldId id="284" r:id="rId22"/>
    <p:sldId id="290" r:id="rId23"/>
    <p:sldId id="291" r:id="rId24"/>
    <p:sldId id="302" r:id="rId25"/>
    <p:sldId id="282" r:id="rId26"/>
    <p:sldId id="303" r:id="rId27"/>
    <p:sldId id="292" r:id="rId28"/>
    <p:sldId id="293" r:id="rId29"/>
    <p:sldId id="294" r:id="rId30"/>
    <p:sldId id="304" r:id="rId31"/>
    <p:sldId id="274" r:id="rId32"/>
    <p:sldId id="297" r:id="rId33"/>
    <p:sldId id="281" r:id="rId34"/>
    <p:sldId id="275" r:id="rId35"/>
    <p:sldId id="289" r:id="rId3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E5EA21-9A11-4D8C-BD25-41D1B0595A70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7DB73B0-89A1-48E2-A7AD-49D71B1B8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7E81A73-48CF-4649-86A0-A30C635E777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E2624D-7E28-465D-87A4-0423E1F08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2624D-7E28-465D-87A4-0423E1F084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F59EAD-3467-47B7-B1C0-830D77B62882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0EBBCA-0868-472C-9FBE-880176588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dollar-bill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ngimg.com/png/25688-green-dollar-symbol-hd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nesseeschola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scounselingcenter.weebl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hs.sumnerschools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.wallace@sumnerschools.org" TargetMode="External"/><Relationship Id="rId2" Type="http://schemas.openxmlformats.org/officeDocument/2006/relationships/hyperlink" Target="mailto:tabitha.pardue@sumnerschools.or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openclipart.org/detail/214030/thumbs-down-circle" TargetMode="External"/><Relationship Id="rId2" Type="http://schemas.openxmlformats.org/officeDocument/2006/relationships/hyperlink" Target="http://commons.wikimedia.org/wiki/file:no_sign_right.sv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Category:Thumbs_up_icon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848600" cy="259079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Welcome to the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Class of 2026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Parent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458200" cy="30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Presented by Tabitha </a:t>
            </a:r>
            <a:r>
              <a:rPr lang="en-US" dirty="0" err="1"/>
              <a:t>Pardue</a:t>
            </a:r>
            <a:r>
              <a:rPr lang="en-US" dirty="0"/>
              <a:t> ,School Counselor {A-K} &amp; Jamie Wallace, School Counselor {L-Z}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C09D-A854-45B1-8C88-EFA904E6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220200" cy="12510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Honors Courses Available to the Class of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03E2-5042-45EA-9BA0-04676C86F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73752"/>
          </a:xfrm>
        </p:spPr>
        <p:txBody>
          <a:bodyPr>
            <a:normAutofit/>
          </a:bodyPr>
          <a:lstStyle/>
          <a:p>
            <a:r>
              <a:rPr lang="en-US" sz="1400" b="1" u="sng" dirty="0"/>
              <a:t>Grade 9</a:t>
            </a:r>
          </a:p>
          <a:p>
            <a:pPr lvl="1"/>
            <a:r>
              <a:rPr lang="en-US" sz="1400" dirty="0"/>
              <a:t>Honors English I</a:t>
            </a:r>
          </a:p>
          <a:p>
            <a:pPr lvl="1"/>
            <a:r>
              <a:rPr lang="en-US" sz="1400" dirty="0"/>
              <a:t> Honors Algebra I</a:t>
            </a:r>
          </a:p>
          <a:p>
            <a:pPr lvl="1"/>
            <a:r>
              <a:rPr lang="en-US" sz="1400" dirty="0"/>
              <a:t>Honors Physical Science</a:t>
            </a:r>
          </a:p>
          <a:p>
            <a:pPr lvl="1"/>
            <a:r>
              <a:rPr lang="en-US" sz="1400" dirty="0"/>
              <a:t>Honors World History</a:t>
            </a:r>
          </a:p>
          <a:p>
            <a:pPr lvl="1"/>
            <a:r>
              <a:rPr lang="en-US" sz="1400" dirty="0"/>
              <a:t>Honors Spanish I</a:t>
            </a:r>
          </a:p>
          <a:p>
            <a:pPr lvl="1"/>
            <a:r>
              <a:rPr lang="en-US" sz="1400" dirty="0"/>
              <a:t>____________</a:t>
            </a:r>
          </a:p>
          <a:p>
            <a:pPr lvl="1"/>
            <a:r>
              <a:rPr lang="en-US" sz="1400" dirty="0"/>
              <a:t>____________</a:t>
            </a:r>
          </a:p>
          <a:p>
            <a:endParaRPr lang="en-US" sz="2000" dirty="0"/>
          </a:p>
          <a:p>
            <a:r>
              <a:rPr lang="en-US" sz="1400" b="1" u="sng" dirty="0"/>
              <a:t>Grade 10</a:t>
            </a:r>
          </a:p>
          <a:p>
            <a:pPr lvl="1"/>
            <a:r>
              <a:rPr lang="en-US" sz="1400" dirty="0"/>
              <a:t>Honors English II </a:t>
            </a:r>
          </a:p>
          <a:p>
            <a:pPr lvl="1"/>
            <a:r>
              <a:rPr lang="en-US" sz="1400" dirty="0"/>
              <a:t>Honors Geometry</a:t>
            </a:r>
          </a:p>
          <a:p>
            <a:pPr lvl="1"/>
            <a:r>
              <a:rPr lang="en-US" sz="1400" dirty="0"/>
              <a:t>Honors Algebra II</a:t>
            </a:r>
          </a:p>
          <a:p>
            <a:pPr lvl="1"/>
            <a:r>
              <a:rPr lang="en-US" sz="1400" dirty="0"/>
              <a:t>Honors Chemistry</a:t>
            </a:r>
          </a:p>
          <a:p>
            <a:pPr lvl="1"/>
            <a:r>
              <a:rPr lang="en-US" sz="1400" dirty="0"/>
              <a:t>Honors Spanish II</a:t>
            </a:r>
          </a:p>
          <a:p>
            <a:pPr lvl="1"/>
            <a:r>
              <a:rPr lang="en-US" sz="1400" dirty="0"/>
              <a:t>_____________</a:t>
            </a:r>
          </a:p>
          <a:p>
            <a:pPr lvl="1"/>
            <a:r>
              <a:rPr lang="en-US" sz="1400" dirty="0"/>
              <a:t>_____________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9D722-F179-4090-ACE9-0084E01DE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03462"/>
            <a:ext cx="4038600" cy="5302138"/>
          </a:xfrm>
        </p:spPr>
        <p:txBody>
          <a:bodyPr>
            <a:noAutofit/>
          </a:bodyPr>
          <a:lstStyle/>
          <a:p>
            <a:r>
              <a:rPr lang="en-US" sz="1400" b="1" u="sng" dirty="0"/>
              <a:t>Grade 11</a:t>
            </a:r>
          </a:p>
          <a:p>
            <a:pPr lvl="1"/>
            <a:r>
              <a:rPr lang="en-US" sz="1400" dirty="0"/>
              <a:t>Honors English 11</a:t>
            </a:r>
          </a:p>
          <a:p>
            <a:pPr lvl="1"/>
            <a:r>
              <a:rPr lang="en-US" sz="1400" dirty="0"/>
              <a:t>Honors Applied Mathematics</a:t>
            </a:r>
            <a:r>
              <a:rPr lang="en-US" sz="1400" b="1" dirty="0"/>
              <a:t>*</a:t>
            </a:r>
          </a:p>
          <a:p>
            <a:pPr lvl="1"/>
            <a:r>
              <a:rPr lang="en-US" sz="1400" dirty="0"/>
              <a:t>Honors Anatomy and Physiology</a:t>
            </a:r>
          </a:p>
          <a:p>
            <a:pPr lvl="1"/>
            <a:r>
              <a:rPr lang="en-US" sz="1400" dirty="0"/>
              <a:t>Honors US History</a:t>
            </a:r>
          </a:p>
          <a:p>
            <a:pPr lvl="1"/>
            <a:r>
              <a:rPr lang="en-US" sz="1400" dirty="0"/>
              <a:t>Honors Biology</a:t>
            </a:r>
          </a:p>
          <a:p>
            <a:pPr lvl="1"/>
            <a:r>
              <a:rPr lang="en-US" sz="1400" dirty="0"/>
              <a:t>Dual Public Speaking </a:t>
            </a:r>
          </a:p>
          <a:p>
            <a:pPr lvl="1"/>
            <a:r>
              <a:rPr lang="en-US" sz="1400" dirty="0"/>
              <a:t>_____________</a:t>
            </a:r>
          </a:p>
          <a:p>
            <a:pPr lvl="1"/>
            <a:r>
              <a:rPr lang="en-US" sz="1400" dirty="0"/>
              <a:t>_____________</a:t>
            </a:r>
          </a:p>
          <a:p>
            <a:pPr lvl="1"/>
            <a:endParaRPr lang="en-US" sz="1400" dirty="0"/>
          </a:p>
          <a:p>
            <a:r>
              <a:rPr lang="en-US" sz="1400" b="1" u="sng" dirty="0"/>
              <a:t>Grade 12</a:t>
            </a:r>
          </a:p>
          <a:p>
            <a:pPr lvl="1"/>
            <a:r>
              <a:rPr lang="en-US" sz="1400" dirty="0"/>
              <a:t>Honors English IV (or Dual Enrollment)</a:t>
            </a:r>
          </a:p>
          <a:p>
            <a:pPr lvl="1"/>
            <a:r>
              <a:rPr lang="en-US" sz="1400" dirty="0"/>
              <a:t>Honors Calculus or Dual AP Statistics</a:t>
            </a:r>
          </a:p>
          <a:p>
            <a:pPr lvl="1"/>
            <a:r>
              <a:rPr lang="en-US" sz="1400" dirty="0"/>
              <a:t>Honors Physics</a:t>
            </a:r>
          </a:p>
          <a:p>
            <a:pPr lvl="1"/>
            <a:r>
              <a:rPr lang="en-US" sz="1400" dirty="0"/>
              <a:t>AP US History</a:t>
            </a:r>
            <a:r>
              <a:rPr lang="en-US" sz="1400" b="1" dirty="0"/>
              <a:t>*</a:t>
            </a:r>
            <a:r>
              <a:rPr lang="en-US" sz="1400" dirty="0"/>
              <a:t> (2 semesters)</a:t>
            </a:r>
          </a:p>
          <a:p>
            <a:pPr lvl="1"/>
            <a:r>
              <a:rPr lang="en-US" sz="1400" dirty="0"/>
              <a:t>Dual Psychology</a:t>
            </a:r>
            <a:r>
              <a:rPr lang="en-US" sz="1400" b="1" dirty="0"/>
              <a:t>*</a:t>
            </a:r>
          </a:p>
          <a:p>
            <a:pPr lvl="1"/>
            <a:r>
              <a:rPr lang="en-US" sz="1400" dirty="0"/>
              <a:t>Dual Credit Plant Science</a:t>
            </a:r>
            <a:r>
              <a:rPr lang="en-US" sz="1400" b="1" dirty="0"/>
              <a:t>*</a:t>
            </a:r>
          </a:p>
          <a:p>
            <a:pPr lvl="1"/>
            <a:r>
              <a:rPr lang="en-US" sz="1400" dirty="0"/>
              <a:t>______________</a:t>
            </a:r>
          </a:p>
          <a:p>
            <a:pPr lvl="1"/>
            <a:r>
              <a:rPr lang="en-US" sz="1400" dirty="0"/>
              <a:t>______________</a:t>
            </a:r>
          </a:p>
          <a:p>
            <a:pPr lvl="2"/>
            <a:r>
              <a:rPr lang="en-US" sz="1400" b="1" dirty="0"/>
              <a:t>*</a:t>
            </a:r>
            <a:r>
              <a:rPr lang="en-US" sz="1000" dirty="0"/>
              <a:t>These courses may be offered at the same time.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67A01-9311-4B65-9CFB-E8BB22C82CEC}"/>
              </a:ext>
            </a:extLst>
          </p:cNvPr>
          <p:cNvSpPr txBox="1"/>
          <p:nvPr/>
        </p:nvSpPr>
        <p:spPr>
          <a:xfrm>
            <a:off x="1066800" y="65532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 who vary from this track may negatively impact their chance for top honors.   </a:t>
            </a:r>
          </a:p>
        </p:txBody>
      </p:sp>
    </p:spTree>
    <p:extLst>
      <p:ext uri="{BB962C8B-B14F-4D97-AF65-F5344CB8AC3E}">
        <p14:creationId xmlns:p14="http://schemas.microsoft.com/office/powerpoint/2010/main" val="365691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Guidelines for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4800" dirty="0"/>
              <a:t>English 9A and 9B (RTI)</a:t>
            </a:r>
          </a:p>
          <a:p>
            <a:pPr>
              <a:buClr>
                <a:srgbClr val="C00000"/>
              </a:buClr>
            </a:pPr>
            <a:r>
              <a:rPr lang="en-US" sz="4800" dirty="0"/>
              <a:t>Algebra 1A and 1B (RTI)</a:t>
            </a:r>
          </a:p>
          <a:p>
            <a:pPr>
              <a:buClr>
                <a:srgbClr val="C00000"/>
              </a:buClr>
            </a:pPr>
            <a:endParaRPr lang="en-US" sz="4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733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57057"/>
            <a:ext cx="4365762" cy="1729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9BE5E-80B4-4A3B-B5AB-464B83C7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4" y="1752600"/>
            <a:ext cx="8826012" cy="30194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21DF1A-9651-443D-A811-F4169676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Focus Choices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B93D6-6562-4832-A1B1-DD6F283C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27806" cy="4800600"/>
          </a:xfrm>
        </p:spPr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Yearly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4000" dirty="0"/>
              <a:t>Freshman Year</a:t>
            </a:r>
          </a:p>
          <a:p>
            <a:pPr>
              <a:buClr>
                <a:srgbClr val="C00000"/>
              </a:buClr>
            </a:pPr>
            <a:r>
              <a:rPr lang="en-US" sz="4000" dirty="0"/>
              <a:t>Sophomore Year</a:t>
            </a:r>
          </a:p>
          <a:p>
            <a:pPr>
              <a:buClr>
                <a:srgbClr val="C00000"/>
              </a:buClr>
            </a:pPr>
            <a:r>
              <a:rPr lang="en-US" sz="4000" dirty="0"/>
              <a:t>Junior Year</a:t>
            </a:r>
          </a:p>
          <a:p>
            <a:pPr>
              <a:buClr>
                <a:srgbClr val="C00000"/>
              </a:buClr>
            </a:pPr>
            <a:r>
              <a:rPr lang="en-US" sz="4000" dirty="0"/>
              <a:t>Senior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399"/>
            <a:ext cx="3886200" cy="2713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F3CD1E-641A-47E7-9B7F-3B5C392D4280}"/>
              </a:ext>
            </a:extLst>
          </p:cNvPr>
          <p:cNvSpPr/>
          <p:nvPr/>
        </p:nvSpPr>
        <p:spPr>
          <a:xfrm rot="10800000" flipV="1">
            <a:off x="-76201" y="4883198"/>
            <a:ext cx="9220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If you haven’t already, start a student portfolio which includes your</a:t>
            </a:r>
          </a:p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student’s 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accomplishments, awards, honors, volunteer hours, clubs, or organization involvement. This will help when applying to colleges, for scholarships, or filling out job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5676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F520-FBE9-419D-BE22-86B60703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College and Career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87C6-9ED3-4BE8-9F3B-0194D35FE4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9th Grade  -  YouScience.com</a:t>
            </a:r>
          </a:p>
          <a:p>
            <a:pPr lvl="1"/>
            <a:r>
              <a:rPr lang="en-US" dirty="0"/>
              <a:t>Aptitude/Interest –Career/College Planning-</a:t>
            </a:r>
          </a:p>
          <a:p>
            <a:endParaRPr lang="en-US" dirty="0"/>
          </a:p>
          <a:p>
            <a:r>
              <a:rPr lang="en-US" dirty="0"/>
              <a:t>10th Grade – Collegefortn.org  </a:t>
            </a:r>
          </a:p>
          <a:p>
            <a:pPr lvl="1"/>
            <a:r>
              <a:rPr lang="en-US" dirty="0"/>
              <a:t>Interest inventory – Life Calculator</a:t>
            </a:r>
          </a:p>
          <a:p>
            <a:pPr lvl="1"/>
            <a:r>
              <a:rPr lang="en-US" dirty="0"/>
              <a:t>Career/College Planning</a:t>
            </a:r>
          </a:p>
          <a:p>
            <a:pPr lvl="1"/>
            <a:r>
              <a:rPr lang="en-US" dirty="0"/>
              <a:t>Money for College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EFEA2-712C-4059-BC75-97AECA562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– CareerOneStop.com</a:t>
            </a:r>
          </a:p>
          <a:p>
            <a:pPr lvl="1"/>
            <a:r>
              <a:rPr lang="en-US" dirty="0"/>
              <a:t>Interest assessment</a:t>
            </a:r>
          </a:p>
          <a:p>
            <a:pPr lvl="1"/>
            <a:r>
              <a:rPr lang="en-US" dirty="0"/>
              <a:t>Work Values assessment</a:t>
            </a:r>
          </a:p>
          <a:p>
            <a:pPr lvl="1"/>
            <a:r>
              <a:rPr lang="en-US" dirty="0"/>
              <a:t>Skills assessment</a:t>
            </a:r>
          </a:p>
          <a:p>
            <a:pPr lvl="1"/>
            <a:r>
              <a:rPr lang="en-US" dirty="0"/>
              <a:t>ACT.org –Interest Inventory (Career Cluster)</a:t>
            </a:r>
          </a:p>
          <a:p>
            <a:endParaRPr lang="en-US" dirty="0"/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 – ACT.org </a:t>
            </a:r>
          </a:p>
          <a:p>
            <a:pPr lvl="1"/>
            <a:r>
              <a:rPr lang="en-US" dirty="0"/>
              <a:t>Interest Inventory (Career Cluster) </a:t>
            </a:r>
          </a:p>
          <a:p>
            <a:pPr lvl="1"/>
            <a:r>
              <a:rPr lang="en-US" dirty="0"/>
              <a:t>My Next Move.org</a:t>
            </a:r>
          </a:p>
          <a:p>
            <a:pPr lvl="2"/>
            <a:r>
              <a:rPr lang="en-US" dirty="0"/>
              <a:t>National- </a:t>
            </a:r>
            <a:r>
              <a:rPr lang="en-US" dirty="0" err="1"/>
              <a:t>O’Net</a:t>
            </a:r>
            <a:r>
              <a:rPr lang="en-US" dirty="0"/>
              <a:t> Career Planning </a:t>
            </a:r>
          </a:p>
        </p:txBody>
      </p:sp>
    </p:spTree>
    <p:extLst>
      <p:ext uri="{BB962C8B-B14F-4D97-AF65-F5344CB8AC3E}">
        <p14:creationId xmlns:p14="http://schemas.microsoft.com/office/powerpoint/2010/main" val="329439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274">
              <a:schemeClr val="accent4">
                <a:lumMod val="40000"/>
                <a:lumOff val="60000"/>
              </a:schemeClr>
            </a:gs>
            <a:gs pos="37000">
              <a:schemeClr val="accent4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253D-EEC1-44E2-9EAF-291E834A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Money For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3B1A1-5D10-44C0-9960-010727559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Scholarship Database</a:t>
            </a:r>
          </a:p>
          <a:p>
            <a:pPr lvl="1"/>
            <a:r>
              <a:rPr lang="en-US" dirty="0"/>
              <a:t>Visit Counseling Center webpage (scholarship information tab)</a:t>
            </a:r>
          </a:p>
          <a:p>
            <a:r>
              <a:rPr lang="en-US" b="1" dirty="0"/>
              <a:t>TIPS – Tennessee Investments Preparing Scholars </a:t>
            </a:r>
            <a:r>
              <a:rPr lang="en-US" dirty="0"/>
              <a:t>4-to-1 Matching Grant for qualifying families </a:t>
            </a:r>
          </a:p>
          <a:p>
            <a:pPr lvl="1"/>
            <a:r>
              <a:rPr lang="en-US" dirty="0"/>
              <a:t>Visit - TNStars.com/TIPS</a:t>
            </a:r>
          </a:p>
          <a:p>
            <a:pPr lvl="2"/>
            <a:r>
              <a:rPr lang="en-US" dirty="0"/>
              <a:t>For more information and qualifications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57593-9590-4A4D-96BF-EF967D80AF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TN Promise </a:t>
            </a:r>
            <a:r>
              <a:rPr lang="en-US" dirty="0"/>
              <a:t>– last dollar scholar applied for during Senior year</a:t>
            </a:r>
          </a:p>
          <a:p>
            <a:pPr lvl="1"/>
            <a:r>
              <a:rPr lang="en-US" dirty="0"/>
              <a:t>Attend mandatory meetings</a:t>
            </a:r>
          </a:p>
          <a:p>
            <a:pPr lvl="1"/>
            <a:r>
              <a:rPr lang="en-US" dirty="0"/>
              <a:t>8 hours of community service</a:t>
            </a:r>
          </a:p>
          <a:p>
            <a:r>
              <a:rPr lang="en-US" b="1" dirty="0"/>
              <a:t>TN Hope/Lottery  Scholarship</a:t>
            </a:r>
            <a:r>
              <a:rPr lang="en-US" dirty="0"/>
              <a:t> – </a:t>
            </a:r>
          </a:p>
          <a:p>
            <a:pPr lvl="1"/>
            <a:r>
              <a:rPr lang="en-US" dirty="0"/>
              <a:t>1. ACT Composite =21+</a:t>
            </a:r>
          </a:p>
          <a:p>
            <a:pPr lvl="1"/>
            <a:r>
              <a:rPr lang="en-US" dirty="0"/>
              <a:t>2. Grade Point Average = 3.0</a:t>
            </a:r>
          </a:p>
          <a:p>
            <a:pPr lvl="1"/>
            <a:endParaRPr lang="en-US" dirty="0"/>
          </a:p>
        </p:txBody>
      </p:sp>
      <p:pic>
        <p:nvPicPr>
          <p:cNvPr id="14" name="Picture 13" descr="A close-up of some money&#10;&#10;Description automatically generated with medium confidence">
            <a:extLst>
              <a:ext uri="{FF2B5EF4-FFF2-40B4-BE49-F238E27FC236}">
                <a16:creationId xmlns:a16="http://schemas.microsoft.com/office/drawing/2014/main" id="{CA348C91-7D3B-4628-B229-71B67154D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31044"/>
            <a:ext cx="1566333" cy="14141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24C91A4-4D49-4DCF-AE5D-B307748326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8368" y="180622"/>
            <a:ext cx="1181499" cy="11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Tennessee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4800" dirty="0"/>
              <a:t>Requirements</a:t>
            </a:r>
          </a:p>
          <a:p>
            <a:pPr lvl="1"/>
            <a:r>
              <a:rPr lang="en-US" sz="3600" dirty="0">
                <a:hlinkClick r:id="rId3"/>
              </a:rPr>
              <a:t>https://www.tennesseescholars.org</a:t>
            </a:r>
            <a:r>
              <a:rPr lang="en-US" sz="3600" dirty="0"/>
              <a:t> </a:t>
            </a:r>
          </a:p>
          <a:p>
            <a:pPr marL="457200" lvl="1" indent="0">
              <a:buNone/>
            </a:pPr>
            <a:endParaRPr lang="en-US" sz="4400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02" y="3955483"/>
            <a:ext cx="2660904" cy="288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4000" dirty="0"/>
              <a:t>Math tutoring is provided mornings and afternoons.</a:t>
            </a:r>
          </a:p>
          <a:p>
            <a:pPr>
              <a:buClr>
                <a:srgbClr val="C00000"/>
              </a:buClr>
            </a:pPr>
            <a:r>
              <a:rPr lang="en-US" sz="4000" dirty="0"/>
              <a:t>Homework hotline is available Monday-Thursday from 4-8 pm.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685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Credit Recovery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09855" y="2460987"/>
            <a:ext cx="4040188" cy="395128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is to provide an after-school program on the student’s home campus that will ultimately receive a high school diploma.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Provides: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481425"/>
            <a:ext cx="4041775" cy="395128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an opportunity to receive credit for a course that the student has previously failed.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312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Testing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4400" dirty="0"/>
              <a:t>TN READY Assessments</a:t>
            </a:r>
          </a:p>
          <a:p>
            <a:pPr>
              <a:buClr>
                <a:srgbClr val="C00000"/>
              </a:buClr>
            </a:pPr>
            <a:r>
              <a:rPr lang="en-US" sz="4400" dirty="0"/>
              <a:t>ACT test (11</a:t>
            </a:r>
            <a:r>
              <a:rPr lang="en-US" sz="4400" baseline="30000" dirty="0"/>
              <a:t>th</a:t>
            </a:r>
            <a:r>
              <a:rPr lang="en-US" sz="4400" dirty="0"/>
              <a:t> grade only)</a:t>
            </a:r>
          </a:p>
          <a:p>
            <a:pPr>
              <a:buClr>
                <a:srgbClr val="C00000"/>
              </a:buClr>
            </a:pPr>
            <a:r>
              <a:rPr lang="en-US" sz="4400" dirty="0"/>
              <a:t>Civics Test and Project Based Learning </a:t>
            </a:r>
          </a:p>
          <a:p>
            <a:pPr marL="118872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98313"/>
            <a:ext cx="2812244" cy="2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WHS Counseling Center</a:t>
            </a:r>
          </a:p>
        </p:txBody>
      </p:sp>
      <p:pic>
        <p:nvPicPr>
          <p:cNvPr id="9" name="Content Placeholder 8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681D16CA-4B5C-49D1-B4F7-004F572A7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3" y="1844362"/>
            <a:ext cx="8116433" cy="4486901"/>
          </a:xfrm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BDF3-2AE5-4E4A-AA91-799E545E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u="sng" dirty="0">
                <a:solidFill>
                  <a:schemeClr val="bg1"/>
                </a:solidFill>
              </a:rPr>
            </a:br>
            <a:r>
              <a:rPr lang="en-US" sz="4400" u="sng" dirty="0">
                <a:solidFill>
                  <a:schemeClr val="bg1"/>
                </a:solidFill>
              </a:rPr>
              <a:t>Clubs and Organizations at Westmoreland High School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9CC0-B9FB-443A-8861-1E640B71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Chess Club 					Advisor: Mr. Gray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Student Council				Advisor: Mr. Hopkins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Noah’s Promise				Advisor: Mrs. Booker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HOSA					Advisor: Ms. Hester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Beta/Academic team			Advisor: </a:t>
            </a:r>
            <a:r>
              <a:rPr lang="en-US" sz="2900" dirty="0" err="1"/>
              <a:t>Mrs.Brown</a:t>
            </a:r>
            <a:r>
              <a:rPr lang="en-US" sz="2100" dirty="0"/>
              <a:t>/ 							</a:t>
            </a:r>
            <a:r>
              <a:rPr lang="en-US" sz="2900" dirty="0"/>
              <a:t>Mrs. Beaver</a:t>
            </a:r>
            <a:endParaRPr lang="en-US" sz="51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FFA						Advisor: Mrs. Garrison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FBLA					Advisors: Mrs. Bradley</a:t>
            </a:r>
            <a:endParaRPr lang="en-US" sz="2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FCA					Advisor: </a:t>
            </a:r>
            <a:r>
              <a:rPr lang="en-US" sz="2900" dirty="0"/>
              <a:t>Mrs. Thomas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FCCLA					Advisor: Dr. McDonald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Science Club				Advisor: Mrs. Yankee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Band 					Advisor: </a:t>
            </a:r>
            <a:r>
              <a:rPr lang="en-US" dirty="0" err="1"/>
              <a:t>Mrs.Peterson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Choir					Advisor: Mrs. Driver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Mystery Club				Advisor: </a:t>
            </a:r>
            <a:r>
              <a:rPr lang="en-US" dirty="0" err="1"/>
              <a:t>Mrs.Peterson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2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DDD1-267B-4C32-BA8D-978378D4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br>
              <a:rPr lang="en-US" u="sng" dirty="0">
                <a:solidFill>
                  <a:schemeClr val="bg1"/>
                </a:solidFill>
              </a:rPr>
            </a:br>
            <a:r>
              <a:rPr lang="en-US" sz="5300" u="sng" dirty="0">
                <a:solidFill>
                  <a:schemeClr val="bg1"/>
                </a:solidFill>
              </a:rPr>
              <a:t>Sports @ WHS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DE81-ABE0-4E49-9149-DB10D2F7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Girls Volleyball					Coach: Ms. Michelle Gray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Cross Country/Track (Boys/Girls)			Coach: Mr. Garrison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Golf						Coach: Mr. Jason Graves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Soccer (Boys)					Coach: Mr. Garrison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Basketball (Boys)				Coach: TBA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Basketball (Girls)				Coach: Mr. E.J. Perry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Baseball					Coach: Mr. Will </a:t>
            </a:r>
            <a:r>
              <a:rPr lang="en-US" sz="1600" b="1" dirty="0" err="1">
                <a:latin typeface="Arial Rounded MT Bold" panose="020F0704030504030204" pitchFamily="34" charset="0"/>
              </a:rPr>
              <a:t>Troutt</a:t>
            </a: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Softball					Coach: Mrs. Kyla Creasy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b="1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Football					Coach: Mr. Chad Perry</a:t>
            </a:r>
          </a:p>
          <a:p>
            <a:pPr marL="118872" indent="0">
              <a:buClr>
                <a:srgbClr val="C00000"/>
              </a:buClr>
              <a:buNone/>
            </a:pPr>
            <a:r>
              <a:rPr lang="en-US" sz="1600" b="1" dirty="0">
                <a:latin typeface="Arial Rounded MT Bold" panose="020F0704030504030204" pitchFamily="34" charset="0"/>
              </a:rPr>
              <a:t>	 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 Rounded MT Bold" panose="020F0704030504030204" pitchFamily="34" charset="0"/>
              </a:rPr>
              <a:t>Cheerleading 					Coach: </a:t>
            </a:r>
            <a:r>
              <a:rPr lang="en-US" sz="1500" b="1" dirty="0">
                <a:latin typeface="Arial Rounded MT Bold" panose="020F0704030504030204" pitchFamily="34" charset="0"/>
              </a:rPr>
              <a:t>Mrs. Jessica Thomas</a:t>
            </a:r>
            <a:r>
              <a:rPr lang="en-US" sz="1500" dirty="0">
                <a:latin typeface="Arial Rounded MT Bold" panose="020F07040305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94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1E58-9D1C-47C7-8CC6-2385BDF6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Welcome to Westmoreland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High School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44BCED-AB8E-4DC6-B880-1290B8E99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7" y="1774825"/>
            <a:ext cx="6120666" cy="4625975"/>
          </a:xfrm>
        </p:spPr>
      </p:pic>
    </p:spTree>
    <p:extLst>
      <p:ext uri="{BB962C8B-B14F-4D97-AF65-F5344CB8AC3E}">
        <p14:creationId xmlns:p14="http://schemas.microsoft.com/office/powerpoint/2010/main" val="30956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1686-4CC0-49B8-B3BF-835D527E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You Can Do for Your Student</a:t>
            </a: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6B13B6-8B95-4167-BF43-26F256255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14" y="1774825"/>
            <a:ext cx="6072171" cy="4625975"/>
          </a:xfrm>
        </p:spPr>
      </p:pic>
    </p:spTree>
    <p:extLst>
      <p:ext uri="{BB962C8B-B14F-4D97-AF65-F5344CB8AC3E}">
        <p14:creationId xmlns:p14="http://schemas.microsoft.com/office/powerpoint/2010/main" val="28318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F82B-398F-4F8D-A179-1E8ECF81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Day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40D8-F6CC-49EE-A32A-2AA3833B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 the building through the front (car riders), back (bus riders)</a:t>
            </a:r>
          </a:p>
          <a:p>
            <a:r>
              <a:rPr lang="en-US" dirty="0"/>
              <a:t>Stay in the main hallway or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wings until the bell rings at 7:55 to report to Homeroom</a:t>
            </a:r>
          </a:p>
          <a:p>
            <a:r>
              <a:rPr lang="en-US" dirty="0"/>
              <a:t>Homerooms can be found on posters on the wall in front of the library (Class of 2026/9</a:t>
            </a:r>
            <a:r>
              <a:rPr lang="en-US" baseline="30000" dirty="0"/>
              <a:t>th</a:t>
            </a:r>
            <a:r>
              <a:rPr lang="en-US" dirty="0"/>
              <a:t> grade and last name)</a:t>
            </a:r>
          </a:p>
          <a:p>
            <a:r>
              <a:rPr lang="en-US" dirty="0"/>
              <a:t>Be in homeroom before 8 AM to get new schedules and go over school handbook</a:t>
            </a:r>
          </a:p>
        </p:txBody>
      </p:sp>
    </p:spTree>
    <p:extLst>
      <p:ext uri="{BB962C8B-B14F-4D97-AF65-F5344CB8AC3E}">
        <p14:creationId xmlns:p14="http://schemas.microsoft.com/office/powerpoint/2010/main" val="113896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50AF-3EC9-439A-9AEA-5D926D74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Westmoreland High School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Daily Bell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8740-2742-4493-9719-CF5DD28F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7:30 am						Staff arrives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7:45 am						15-min warning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7:55 am 						Warning Bell 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900" b="1" dirty="0"/>
              <a:t>Monday-Tuesday-Thursday-Friday</a:t>
            </a:r>
            <a:r>
              <a:rPr lang="en-US" sz="2200" dirty="0"/>
              <a:t>	</a:t>
            </a:r>
            <a:r>
              <a:rPr lang="en-US" b="1" dirty="0"/>
              <a:t>Wednesday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8:00 am 		Tardy Bell	8:00 am		Tardy Bell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8:00 am -9:40am 	First Block	8-9:00 am 	First Block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					9:05-9:40 am	Enrichment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 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Monday-Friday</a:t>
            </a:r>
            <a:endParaRPr lang="en-US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9:40 am-9:55 am		Break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9:55 am -11:25 am		Second Block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11:25 am- 11:30 am		Class Change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11:30 am – 1:25 pm		Third Block and Lunch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1:25 pm- 1:30 pm		Class Change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1:30 pm – 3:00pm		Fourth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84DD-EAE0-4F46-AA04-0D1E1DE3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Semester and Quarter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86D0-33AF-408B-B870-E5D5DF18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Semester Classes : 	August-December</a:t>
            </a:r>
          </a:p>
          <a:p>
            <a:pPr marL="118872" indent="0">
              <a:buNone/>
            </a:pPr>
            <a:r>
              <a:rPr lang="en-US" dirty="0"/>
              <a:t>	(1 credit)		January – May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Quarter Classes:  	Q1 = Week 1 – 9</a:t>
            </a:r>
          </a:p>
          <a:p>
            <a:pPr marL="118872" indent="0">
              <a:buNone/>
            </a:pPr>
            <a:r>
              <a:rPr lang="en-US" dirty="0"/>
              <a:t>	(.5 credit)		Q2 = Week 10-18</a:t>
            </a:r>
          </a:p>
          <a:p>
            <a:pPr marL="118872" indent="0">
              <a:buNone/>
            </a:pPr>
            <a:r>
              <a:rPr lang="en-US" dirty="0"/>
              <a:t>				Q3 = Week 19-27</a:t>
            </a:r>
          </a:p>
          <a:p>
            <a:pPr marL="118872" indent="0">
              <a:buNone/>
            </a:pPr>
            <a:r>
              <a:rPr lang="en-US" dirty="0"/>
              <a:t>				Q4 = Week 28-36</a:t>
            </a:r>
          </a:p>
          <a:p>
            <a:pPr marL="118872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24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9B9C-1759-47D2-AD61-8AC75791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Every Day Matters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8548A7-F956-4654-ACD3-ADB641A03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" y="1774825"/>
            <a:ext cx="7839227" cy="4625975"/>
          </a:xfrm>
        </p:spPr>
      </p:pic>
    </p:spTree>
    <p:extLst>
      <p:ext uri="{BB962C8B-B14F-4D97-AF65-F5344CB8AC3E}">
        <p14:creationId xmlns:p14="http://schemas.microsoft.com/office/powerpoint/2010/main" val="195685259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D2EE-F2F7-488C-BEFD-B1731CA4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Absences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A522D3-BA4B-4059-90C2-D93C9BC97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48" y="1774825"/>
            <a:ext cx="5310504" cy="4625975"/>
          </a:xfrm>
        </p:spPr>
      </p:pic>
    </p:spTree>
    <p:extLst>
      <p:ext uri="{BB962C8B-B14F-4D97-AF65-F5344CB8AC3E}">
        <p14:creationId xmlns:p14="http://schemas.microsoft.com/office/powerpoint/2010/main" val="24839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7A45-2404-476F-BB2F-1521C5F3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Attendance Is Important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73E714F-DE60-479E-949C-8A0DAB1AD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583"/>
            <a:ext cx="8229600" cy="4382458"/>
          </a:xfrm>
        </p:spPr>
      </p:pic>
    </p:spTree>
    <p:extLst>
      <p:ext uri="{BB962C8B-B14F-4D97-AF65-F5344CB8AC3E}">
        <p14:creationId xmlns:p14="http://schemas.microsoft.com/office/powerpoint/2010/main" val="36670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F5CA-1DE2-4BBB-A2CC-A79BB0E1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State 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FF4C-A964-4308-BF18-38237FDBC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Students must have:</a:t>
            </a:r>
          </a:p>
          <a:p>
            <a:pPr lvl="1"/>
            <a:r>
              <a:rPr lang="en-US" dirty="0"/>
              <a:t>Birth Certificate (can not be a Mother’s copy)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TN Shot Record (with updated immunizations and documented physical) 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37438-A6EF-4D5B-8DD7-C53092F7D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Additional documents that may apply:</a:t>
            </a:r>
          </a:p>
          <a:p>
            <a:pPr lvl="1"/>
            <a:r>
              <a:rPr lang="en-US" dirty="0"/>
              <a:t>Custody documents (most recent signed by the Judge) If you have been to court for custody or visitation, regardless of your situation, these are state-required documents. </a:t>
            </a:r>
          </a:p>
        </p:txBody>
      </p:sp>
    </p:spTree>
    <p:extLst>
      <p:ext uri="{BB962C8B-B14F-4D97-AF65-F5344CB8AC3E}">
        <p14:creationId xmlns:p14="http://schemas.microsoft.com/office/powerpoint/2010/main" val="221105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45C8-11D0-4DE4-A042-5F1312FA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448"/>
            <a:ext cx="8077200" cy="125272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5274-F8B7-40EA-8B71-0FC90297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sz="4800" dirty="0"/>
              <a:t>WHS Class of 2026</a:t>
            </a:r>
          </a:p>
          <a:p>
            <a:pPr marL="118872" indent="0" algn="ctr">
              <a:buNone/>
            </a:pPr>
            <a:endParaRPr lang="en-US" sz="4800" dirty="0"/>
          </a:p>
          <a:p>
            <a:pPr marL="118872" indent="0" algn="ctr">
              <a:buNone/>
            </a:pPr>
            <a:r>
              <a:rPr lang="en-US" sz="4800" dirty="0"/>
              <a:t>Code: </a:t>
            </a:r>
            <a:r>
              <a:rPr lang="en-US" sz="4800" dirty="0" err="1"/>
              <a:t>twzojoq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3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" y="1981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Remember our website can be accessed 24/7</a:t>
            </a:r>
          </a:p>
          <a:p>
            <a:r>
              <a:rPr lang="en-US" sz="4000" dirty="0">
                <a:hlinkClick r:id="rId3"/>
              </a:rPr>
              <a:t>www.whscounselingcenter.weebly.com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Or </a:t>
            </a:r>
            <a:r>
              <a:rPr lang="en-US" sz="4000" dirty="0">
                <a:hlinkClick r:id="rId4"/>
              </a:rPr>
              <a:t>www.whs.sumnerschools.org</a:t>
            </a:r>
            <a:r>
              <a:rPr lang="en-US" sz="4000" dirty="0"/>
              <a:t> click on Guidance to find a link to our webpage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7303-E1D2-450E-A4EC-9AF1D22A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F6D8-2D01-4B28-873A-7941B19C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Tabitha </a:t>
            </a:r>
            <a:r>
              <a:rPr lang="en-US" sz="2400" dirty="0" err="1"/>
              <a:t>Pardue</a:t>
            </a:r>
            <a:r>
              <a:rPr lang="en-US" sz="2400" dirty="0"/>
              <a:t> {A-K}  </a:t>
            </a:r>
            <a:r>
              <a:rPr lang="en-US" sz="2400" dirty="0">
                <a:hlinkClick r:id="rId2"/>
              </a:rPr>
              <a:t>tabitha.pardue@sumnerschools.org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Jamie Wallace {L-Z}     </a:t>
            </a:r>
            <a:r>
              <a:rPr lang="en-US" sz="2400" dirty="0">
                <a:hlinkClick r:id="rId3"/>
              </a:rPr>
              <a:t>jamie.wallace@sumnerschools.org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marL="118872" indent="0" algn="ctr">
              <a:buNone/>
            </a:pPr>
            <a:r>
              <a:rPr lang="en-US" sz="4800" dirty="0"/>
              <a:t>615-644-2280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20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1585-125A-4236-8E89-7206F2C4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49B19-9C53-449E-9DD0-F13ED67C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Thank you for your attendance and support!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62000" y="5081015"/>
            <a:ext cx="8077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6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5812-7A1C-44B1-91FB-3A7A8D09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Counseling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EDE2-C05B-4F59-A112-821E6691D4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Clr>
                <a:srgbClr val="C00000"/>
              </a:buClr>
            </a:pPr>
            <a:r>
              <a:rPr lang="en-US" sz="4400" dirty="0"/>
              <a:t>Advising </a:t>
            </a:r>
          </a:p>
          <a:p>
            <a:pPr fontAlgn="base">
              <a:buClr>
                <a:srgbClr val="C00000"/>
              </a:buClr>
            </a:pPr>
            <a:r>
              <a:rPr lang="en-US" sz="4400" dirty="0"/>
              <a:t>Placement</a:t>
            </a:r>
          </a:p>
          <a:p>
            <a:pPr fontAlgn="base">
              <a:buClr>
                <a:srgbClr val="C00000"/>
              </a:buClr>
            </a:pPr>
            <a:r>
              <a:rPr lang="en-US" sz="4400" dirty="0"/>
              <a:t>Planning </a:t>
            </a:r>
          </a:p>
          <a:p>
            <a:pPr fontAlgn="base">
              <a:buClr>
                <a:srgbClr val="C00000"/>
              </a:buClr>
            </a:pPr>
            <a:r>
              <a:rPr lang="en-US" sz="4400" dirty="0"/>
              <a:t>Assessment </a:t>
            </a:r>
          </a:p>
          <a:p>
            <a:pPr fontAlgn="base">
              <a:buClr>
                <a:srgbClr val="C00000"/>
              </a:buClr>
            </a:pPr>
            <a:r>
              <a:rPr lang="en-US" sz="4400" dirty="0"/>
              <a:t>Counseling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F0FA2-BBA2-4A8C-BF0E-A4A1B04A7D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C00000"/>
              </a:buClr>
            </a:pPr>
            <a:r>
              <a:rPr lang="en-US" sz="4400" dirty="0"/>
              <a:t>Coordinating</a:t>
            </a:r>
          </a:p>
          <a:p>
            <a:pPr lvl="0">
              <a:buClr>
                <a:srgbClr val="C00000"/>
              </a:buClr>
            </a:pPr>
            <a:r>
              <a:rPr lang="en-US" sz="4400" dirty="0"/>
              <a:t>Instructing </a:t>
            </a:r>
          </a:p>
          <a:p>
            <a:pPr lvl="0">
              <a:buClr>
                <a:srgbClr val="C00000"/>
              </a:buClr>
            </a:pPr>
            <a:r>
              <a:rPr lang="en-US" sz="4400" dirty="0"/>
              <a:t>Referring </a:t>
            </a:r>
          </a:p>
          <a:p>
            <a:pPr lvl="0">
              <a:buClr>
                <a:srgbClr val="C00000"/>
              </a:buClr>
            </a:pPr>
            <a:r>
              <a:rPr lang="en-US" sz="4400" dirty="0"/>
              <a:t>Programming</a:t>
            </a:r>
          </a:p>
          <a:p>
            <a:pPr lvl="0">
              <a:buClr>
                <a:srgbClr val="C00000"/>
              </a:buClr>
            </a:pPr>
            <a:r>
              <a:rPr lang="en-US" sz="4400" dirty="0"/>
              <a:t>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949EACE1-C60A-4606-BF9E-754F5D54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" y="80495"/>
            <a:ext cx="9088118" cy="6697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AF168A-22A2-49B6-A3FD-FB8A501BC0A4}"/>
              </a:ext>
            </a:extLst>
          </p:cNvPr>
          <p:cNvSpPr/>
          <p:nvPr/>
        </p:nvSpPr>
        <p:spPr>
          <a:xfrm rot="21313694">
            <a:off x="1005727" y="279388"/>
            <a:ext cx="2423610" cy="464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</a:rPr>
              <a:t>New Form </a:t>
            </a:r>
          </a:p>
        </p:txBody>
      </p:sp>
    </p:spTree>
    <p:extLst>
      <p:ext uri="{BB962C8B-B14F-4D97-AF65-F5344CB8AC3E}">
        <p14:creationId xmlns:p14="http://schemas.microsoft.com/office/powerpoint/2010/main" val="135517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Student Registration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4800" dirty="0"/>
              <a:t>Course Requests</a:t>
            </a:r>
          </a:p>
          <a:p>
            <a:pPr>
              <a:buClr>
                <a:srgbClr val="C00000"/>
              </a:buClr>
            </a:pPr>
            <a:r>
              <a:rPr lang="en-US" sz="4800" dirty="0"/>
              <a:t>Focus Choices</a:t>
            </a:r>
          </a:p>
          <a:p>
            <a:pPr>
              <a:buClr>
                <a:srgbClr val="C00000"/>
              </a:buClr>
            </a:pPr>
            <a:r>
              <a:rPr lang="en-US" sz="4800" dirty="0"/>
              <a:t>Post-Secondary Education Plan-of-Study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2743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B376-B955-47C5-93A6-C23A56C4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Schedule Changes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NO Schedule Changes Unless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There is a Mistake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EFA42-A6C8-4FE9-8C58-76DF3548E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Mistake is: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28D88-C93F-445D-ACDD-3062BEE7A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 have an empty block.</a:t>
            </a:r>
          </a:p>
          <a:p>
            <a:r>
              <a:rPr lang="en-US" dirty="0"/>
              <a:t>I am in a class I already took and passed.</a:t>
            </a:r>
          </a:p>
          <a:p>
            <a:r>
              <a:rPr lang="en-US" dirty="0"/>
              <a:t>I failed a class and need to retake it.</a:t>
            </a:r>
          </a:p>
          <a:p>
            <a:r>
              <a:rPr lang="en-US" dirty="0"/>
              <a:t>An administrator requests that I am removed from the class and placed in a different class.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B6DBA-D777-4DA3-91FA-9853061C8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Mistake is Not: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32484-AF89-4C4D-A3DB-DA777DDEEF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My class block changed, and I don’t like it.</a:t>
            </a:r>
          </a:p>
          <a:p>
            <a:r>
              <a:rPr lang="en-US" dirty="0"/>
              <a:t>I am not in class with my friends (I don’t know anyone).</a:t>
            </a:r>
          </a:p>
          <a:p>
            <a:r>
              <a:rPr lang="en-US" dirty="0"/>
              <a:t>I want a different teacher.</a:t>
            </a:r>
          </a:p>
          <a:p>
            <a:r>
              <a:rPr lang="en-US" dirty="0"/>
              <a:t>I did not listen to the announcements and now I want to see if I can change an elective.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DD27B-8107-4752-B0C4-BDE08BB1570D}"/>
              </a:ext>
            </a:extLst>
          </p:cNvPr>
          <p:cNvSpPr txBox="1"/>
          <p:nvPr/>
        </p:nvSpPr>
        <p:spPr>
          <a:xfrm>
            <a:off x="9480253" y="2524731"/>
            <a:ext cx="1852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commons.wikimedia.org/wiki/file:no_sign_right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C61C6A-8D4B-4461-884E-49B46CD3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9178176">
            <a:off x="412810" y="64183"/>
            <a:ext cx="1271573" cy="1271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BEBB4-D315-423A-BD09-2FF738493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43800" y="181689"/>
            <a:ext cx="1143000" cy="11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Academic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4800" dirty="0"/>
              <a:t>Placement</a:t>
            </a:r>
          </a:p>
          <a:p>
            <a:pPr>
              <a:buClr>
                <a:srgbClr val="C00000"/>
              </a:buClr>
            </a:pPr>
            <a:r>
              <a:rPr lang="en-US" sz="4800" dirty="0"/>
              <a:t>Class Standing</a:t>
            </a:r>
          </a:p>
          <a:p>
            <a:pPr>
              <a:buClr>
                <a:srgbClr val="C00000"/>
              </a:buClr>
            </a:pPr>
            <a:r>
              <a:rPr lang="en-US" sz="4800" dirty="0"/>
              <a:t>Tiers of Recognition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4800"/>
            <a:ext cx="3267932" cy="265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8F54-F47B-4489-9DCD-4A4741DC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Honors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97DD-704D-4CE7-9F7D-A3E3370338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English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A LOT of reading and writing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Required summer reading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Math</a:t>
            </a:r>
            <a:endParaRPr lang="en-US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HOMEWORK!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Independent problem-solving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Self-motivated/self-disciplined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4BCD1-6AB1-4061-B486-D1EDD839C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Science</a:t>
            </a:r>
            <a:endParaRPr lang="en-US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Independent reading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TERMINOLOGY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Material covered at a fast pace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History</a:t>
            </a:r>
            <a:endParaRPr lang="en-US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Outside reading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Critical thinking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Debates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/>
              <a:t>Research Paper</a:t>
            </a:r>
          </a:p>
        </p:txBody>
      </p:sp>
    </p:spTree>
    <p:extLst>
      <p:ext uri="{BB962C8B-B14F-4D97-AF65-F5344CB8AC3E}">
        <p14:creationId xmlns:p14="http://schemas.microsoft.com/office/powerpoint/2010/main" val="31395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1114</TotalTime>
  <Words>1422</Words>
  <Application>Microsoft Office PowerPoint</Application>
  <PresentationFormat>On-screen Show (4:3)</PresentationFormat>
  <Paragraphs>256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Rounded MT Bold</vt:lpstr>
      <vt:lpstr>Calibri</vt:lpstr>
      <vt:lpstr>Corbel</vt:lpstr>
      <vt:lpstr>Wingdings</vt:lpstr>
      <vt:lpstr>Wingdings 2</vt:lpstr>
      <vt:lpstr>Wingdings 3</vt:lpstr>
      <vt:lpstr>Module</vt:lpstr>
      <vt:lpstr>Welcome to the Class of 2026 Parent Orientation</vt:lpstr>
      <vt:lpstr>WHS Counseling Center</vt:lpstr>
      <vt:lpstr>State Required Documents</vt:lpstr>
      <vt:lpstr>Counseling Services</vt:lpstr>
      <vt:lpstr>PowerPoint Presentation</vt:lpstr>
      <vt:lpstr>Student Registration Sheet</vt:lpstr>
      <vt:lpstr>Schedule Changes NO Schedule Changes Unless There is a Mistake</vt:lpstr>
      <vt:lpstr>Academic Recognition</vt:lpstr>
      <vt:lpstr>Honors Courses</vt:lpstr>
      <vt:lpstr>Honors Courses Available to the Class of 2026</vt:lpstr>
      <vt:lpstr>Guidelines for 9th grade classes</vt:lpstr>
      <vt:lpstr>Focus Choices</vt:lpstr>
      <vt:lpstr>Yearly Checklist</vt:lpstr>
      <vt:lpstr>College and Career Planning</vt:lpstr>
      <vt:lpstr>Money For College</vt:lpstr>
      <vt:lpstr>Tennessee Scholars</vt:lpstr>
      <vt:lpstr>Additional Information</vt:lpstr>
      <vt:lpstr>Credit Recovery</vt:lpstr>
      <vt:lpstr>Testing Information</vt:lpstr>
      <vt:lpstr> Clubs and Organizations at Westmoreland High School </vt:lpstr>
      <vt:lpstr> Sports @ WHS </vt:lpstr>
      <vt:lpstr>Welcome to Westmoreland  High School</vt:lpstr>
      <vt:lpstr>What You Can Do for Your Student</vt:lpstr>
      <vt:lpstr>1st Day Procedures</vt:lpstr>
      <vt:lpstr> Westmoreland High School  Daily Bell Schedule </vt:lpstr>
      <vt:lpstr>Semester and Quarter Classes</vt:lpstr>
      <vt:lpstr>Every Day Matters</vt:lpstr>
      <vt:lpstr>Absences</vt:lpstr>
      <vt:lpstr>Attendance Is Important</vt:lpstr>
      <vt:lpstr>Google Classroom</vt:lpstr>
      <vt:lpstr>Questions?</vt:lpstr>
      <vt:lpstr>Contact information</vt:lpstr>
      <vt:lpstr>PowerPoint Presentation</vt:lpstr>
      <vt:lpstr>Thank you for your attendance and support!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tpardue</dc:creator>
  <cp:lastModifiedBy>Jamie Wallace</cp:lastModifiedBy>
  <cp:revision>106</cp:revision>
  <cp:lastPrinted>2019-02-25T18:14:00Z</cp:lastPrinted>
  <dcterms:created xsi:type="dcterms:W3CDTF">2012-02-21T16:54:49Z</dcterms:created>
  <dcterms:modified xsi:type="dcterms:W3CDTF">2022-04-01T15:03:59Z</dcterms:modified>
</cp:coreProperties>
</file>